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ae0f4ffac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ae0f4ffac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ae0f4fface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ae0f4fface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b23385b5d92802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b23385b5d92802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23385b5d92802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23385b5d92802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ae0f4fface_6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ae0f4fface_6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e0f4fface_6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e0f4fface_6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ae0f4fface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ae0f4fface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ae46b1393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ae46b1393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e3e2c36a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ae3e2c36a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ae46b1393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ae46b1393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Char char="●"/>
              <a:defRPr sz="1300"/>
            </a:lvl1pPr>
            <a:lvl2pPr indent="-3175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400"/>
              <a:buChar char="○"/>
              <a:defRPr sz="13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rive.google.com/file/d/1l76lG9dHcfbgPmsaBXbCVnypx45Y9Wg9/view?usp=sharing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615350" y="1102850"/>
            <a:ext cx="5306700" cy="3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SzPts val="605"/>
              <a:buNone/>
            </a:pPr>
            <a:r>
              <a:rPr i="1" lang="en" sz="1305">
                <a:solidFill>
                  <a:srgbClr val="1F1F1F"/>
                </a:solidFill>
              </a:rPr>
              <a:t>Real-Time Stampede Detection and Crowd Analysis System</a:t>
            </a:r>
            <a:endParaRPr i="1" sz="2240"/>
          </a:p>
        </p:txBody>
      </p:sp>
      <p:grpSp>
        <p:nvGrpSpPr>
          <p:cNvPr id="55" name="Google Shape;55;p13"/>
          <p:cNvGrpSpPr/>
          <p:nvPr/>
        </p:nvGrpSpPr>
        <p:grpSpPr>
          <a:xfrm>
            <a:off x="0" y="6492875"/>
            <a:ext cx="12192000" cy="365125"/>
            <a:chOff x="0" y="6492875"/>
            <a:chExt cx="12192000" cy="365125"/>
          </a:xfrm>
        </p:grpSpPr>
        <p:pic>
          <p:nvPicPr>
            <p:cNvPr id="56" name="Google Shape;56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" name="Google Shape;57;p13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" name="Google Shape;58;p13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59" name="Google Shape;59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" name="Google Shape;60;p13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" name="Google Shape;61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18174" y="-1"/>
            <a:ext cx="1320425" cy="5623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631375" y="1862350"/>
            <a:ext cx="4521600" cy="19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0650">
            <a:spAutoFit/>
          </a:bodyPr>
          <a:lstStyle/>
          <a:p>
            <a:pPr indent="-254634" lvl="0" marL="29908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Problem Statement ID – SIH25118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254634" lvl="0" marL="29908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Problem Statement Title- Student Innovation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254634" lvl="0" marL="29908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Theme- Smart Automation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254634" lvl="0" marL="29908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PS Category- Hardware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254634" lvl="0" marL="299085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Team ID- 52880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254634" lvl="0" marL="299085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SzPts val="1900"/>
              <a:buFont typeface="Arial"/>
              <a:buChar char="•"/>
            </a:pPr>
            <a:r>
              <a:rPr b="1" lang="en" sz="1300">
                <a:latin typeface="Arial"/>
                <a:ea typeface="Arial"/>
                <a:cs typeface="Arial"/>
                <a:sym typeface="Arial"/>
              </a:rPr>
              <a:t>Team Name- FALCON</a:t>
            </a:r>
            <a:endParaRPr sz="13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" name="Google Shape;64;p13"/>
          <p:cNvGrpSpPr/>
          <p:nvPr/>
        </p:nvGrpSpPr>
        <p:grpSpPr>
          <a:xfrm>
            <a:off x="5442324" y="1258004"/>
            <a:ext cx="3510549" cy="3542389"/>
            <a:chOff x="6307296" y="1500124"/>
            <a:chExt cx="4638675" cy="5155565"/>
          </a:xfrm>
        </p:grpSpPr>
        <p:sp>
          <p:nvSpPr>
            <p:cNvPr id="65" name="Google Shape;65;p13"/>
            <p:cNvSpPr/>
            <p:nvPr/>
          </p:nvSpPr>
          <p:spPr>
            <a:xfrm>
              <a:off x="6307296" y="1500124"/>
              <a:ext cx="4638675" cy="5155565"/>
            </a:xfrm>
            <a:custGeom>
              <a:rect b="b" l="l" r="r" t="t"/>
              <a:pathLst>
                <a:path extrusionOk="0" h="5155565" w="4638675">
                  <a:moveTo>
                    <a:pt x="1873281" y="0"/>
                  </a:moveTo>
                  <a:lnTo>
                    <a:pt x="1179988" y="0"/>
                  </a:lnTo>
                  <a:lnTo>
                    <a:pt x="1147335" y="5770"/>
                  </a:lnTo>
                  <a:lnTo>
                    <a:pt x="1092174" y="48648"/>
                  </a:lnTo>
                  <a:lnTo>
                    <a:pt x="1072165" y="83565"/>
                  </a:lnTo>
                  <a:lnTo>
                    <a:pt x="726217" y="881126"/>
                  </a:lnTo>
                  <a:lnTo>
                    <a:pt x="713644" y="920626"/>
                  </a:lnTo>
                  <a:lnTo>
                    <a:pt x="709453" y="962723"/>
                  </a:lnTo>
                  <a:lnTo>
                    <a:pt x="713644" y="1004820"/>
                  </a:lnTo>
                  <a:lnTo>
                    <a:pt x="726217" y="1044321"/>
                  </a:lnTo>
                  <a:lnTo>
                    <a:pt x="1072165" y="1841880"/>
                  </a:lnTo>
                  <a:lnTo>
                    <a:pt x="1092136" y="1876821"/>
                  </a:lnTo>
                  <a:lnTo>
                    <a:pt x="1118520" y="1903602"/>
                  </a:lnTo>
                  <a:lnTo>
                    <a:pt x="786923" y="2668270"/>
                  </a:lnTo>
                  <a:lnTo>
                    <a:pt x="769379" y="2714122"/>
                  </a:lnTo>
                  <a:lnTo>
                    <a:pt x="756848" y="2762295"/>
                  </a:lnTo>
                  <a:lnTo>
                    <a:pt x="749329" y="2812013"/>
                  </a:lnTo>
                  <a:lnTo>
                    <a:pt x="746823" y="2862500"/>
                  </a:lnTo>
                  <a:lnTo>
                    <a:pt x="749329" y="2912981"/>
                  </a:lnTo>
                  <a:lnTo>
                    <a:pt x="756848" y="2962681"/>
                  </a:lnTo>
                  <a:lnTo>
                    <a:pt x="769379" y="3010824"/>
                  </a:lnTo>
                  <a:lnTo>
                    <a:pt x="786923" y="3056636"/>
                  </a:lnTo>
                  <a:lnTo>
                    <a:pt x="1610645" y="4956022"/>
                  </a:lnTo>
                  <a:lnTo>
                    <a:pt x="1636086" y="5005814"/>
                  </a:lnTo>
                  <a:lnTo>
                    <a:pt x="1666206" y="5049312"/>
                  </a:lnTo>
                  <a:lnTo>
                    <a:pt x="1700442" y="5086016"/>
                  </a:lnTo>
                  <a:lnTo>
                    <a:pt x="1738233" y="5115430"/>
                  </a:lnTo>
                  <a:lnTo>
                    <a:pt x="1779017" y="5137057"/>
                  </a:lnTo>
                  <a:lnTo>
                    <a:pt x="1822230" y="5150397"/>
                  </a:lnTo>
                  <a:lnTo>
                    <a:pt x="1867312" y="5154955"/>
                  </a:lnTo>
                  <a:lnTo>
                    <a:pt x="3518185" y="5154955"/>
                  </a:lnTo>
                  <a:lnTo>
                    <a:pt x="3562137" y="5150397"/>
                  </a:lnTo>
                  <a:lnTo>
                    <a:pt x="3604843" y="5137057"/>
                  </a:lnTo>
                  <a:lnTo>
                    <a:pt x="3645491" y="5115430"/>
                  </a:lnTo>
                  <a:lnTo>
                    <a:pt x="3683272" y="5086016"/>
                  </a:lnTo>
                  <a:lnTo>
                    <a:pt x="3717373" y="5049312"/>
                  </a:lnTo>
                  <a:lnTo>
                    <a:pt x="3746985" y="5005814"/>
                  </a:lnTo>
                  <a:lnTo>
                    <a:pt x="3771296" y="4956022"/>
                  </a:lnTo>
                  <a:lnTo>
                    <a:pt x="4598574" y="3056636"/>
                  </a:lnTo>
                  <a:lnTo>
                    <a:pt x="4616118" y="3010824"/>
                  </a:lnTo>
                  <a:lnTo>
                    <a:pt x="4628649" y="2962681"/>
                  </a:lnTo>
                  <a:lnTo>
                    <a:pt x="4636168" y="2912981"/>
                  </a:lnTo>
                  <a:lnTo>
                    <a:pt x="4638675" y="2862500"/>
                  </a:lnTo>
                  <a:lnTo>
                    <a:pt x="4636168" y="2812013"/>
                  </a:lnTo>
                  <a:lnTo>
                    <a:pt x="4628649" y="2762295"/>
                  </a:lnTo>
                  <a:lnTo>
                    <a:pt x="4616118" y="2714122"/>
                  </a:lnTo>
                  <a:lnTo>
                    <a:pt x="4598574" y="2668270"/>
                  </a:lnTo>
                  <a:lnTo>
                    <a:pt x="4270982" y="1916176"/>
                  </a:lnTo>
                  <a:lnTo>
                    <a:pt x="1177067" y="1916176"/>
                  </a:lnTo>
                  <a:lnTo>
                    <a:pt x="1168663" y="1915798"/>
                  </a:lnTo>
                  <a:lnTo>
                    <a:pt x="1160414" y="1914683"/>
                  </a:lnTo>
                  <a:lnTo>
                    <a:pt x="1152332" y="1912854"/>
                  </a:lnTo>
                  <a:lnTo>
                    <a:pt x="1144596" y="1910387"/>
                  </a:lnTo>
                  <a:lnTo>
                    <a:pt x="1125124" y="1899539"/>
                  </a:lnTo>
                  <a:lnTo>
                    <a:pt x="1168685" y="1798954"/>
                  </a:lnTo>
                  <a:lnTo>
                    <a:pt x="1164113" y="1796414"/>
                  </a:lnTo>
                  <a:lnTo>
                    <a:pt x="1131895" y="1758499"/>
                  </a:lnTo>
                  <a:lnTo>
                    <a:pt x="817022" y="1035050"/>
                  </a:lnTo>
                  <a:lnTo>
                    <a:pt x="802163" y="962723"/>
                  </a:lnTo>
                  <a:lnTo>
                    <a:pt x="805878" y="925393"/>
                  </a:lnTo>
                  <a:lnTo>
                    <a:pt x="1123727" y="183261"/>
                  </a:lnTo>
                  <a:lnTo>
                    <a:pt x="1164066" y="129047"/>
                  </a:lnTo>
                  <a:lnTo>
                    <a:pt x="1219358" y="109220"/>
                  </a:lnTo>
                  <a:lnTo>
                    <a:pt x="1990751" y="109220"/>
                  </a:lnTo>
                  <a:lnTo>
                    <a:pt x="1979580" y="83565"/>
                  </a:lnTo>
                  <a:lnTo>
                    <a:pt x="1960239" y="48648"/>
                  </a:lnTo>
                  <a:lnTo>
                    <a:pt x="1934860" y="22352"/>
                  </a:lnTo>
                  <a:lnTo>
                    <a:pt x="1905267" y="5770"/>
                  </a:lnTo>
                  <a:lnTo>
                    <a:pt x="1873281" y="0"/>
                  </a:lnTo>
                  <a:close/>
                </a:path>
                <a:path extrusionOk="0" h="5155565" w="4638675">
                  <a:moveTo>
                    <a:pt x="673766" y="3125216"/>
                  </a:moveTo>
                  <a:lnTo>
                    <a:pt x="272446" y="3125216"/>
                  </a:lnTo>
                  <a:lnTo>
                    <a:pt x="253539" y="3128559"/>
                  </a:lnTo>
                  <a:lnTo>
                    <a:pt x="221583" y="3153344"/>
                  </a:lnTo>
                  <a:lnTo>
                    <a:pt x="9810" y="3635248"/>
                  </a:lnTo>
                  <a:lnTo>
                    <a:pt x="0" y="3682492"/>
                  </a:lnTo>
                  <a:lnTo>
                    <a:pt x="2452" y="3706864"/>
                  </a:lnTo>
                  <a:lnTo>
                    <a:pt x="209962" y="4191406"/>
                  </a:lnTo>
                  <a:lnTo>
                    <a:pt x="236347" y="4226812"/>
                  </a:lnTo>
                  <a:lnTo>
                    <a:pt x="272446" y="4239768"/>
                  </a:lnTo>
                  <a:lnTo>
                    <a:pt x="673766" y="4239768"/>
                  </a:lnTo>
                  <a:lnTo>
                    <a:pt x="724076" y="4211591"/>
                  </a:lnTo>
                  <a:lnTo>
                    <a:pt x="936402" y="3729736"/>
                  </a:lnTo>
                  <a:lnTo>
                    <a:pt x="946118" y="3682492"/>
                  </a:lnTo>
                  <a:lnTo>
                    <a:pt x="943689" y="3658119"/>
                  </a:lnTo>
                  <a:lnTo>
                    <a:pt x="735234" y="3173476"/>
                  </a:lnTo>
                  <a:lnTo>
                    <a:pt x="709406" y="3138154"/>
                  </a:lnTo>
                  <a:lnTo>
                    <a:pt x="673766" y="3125216"/>
                  </a:lnTo>
                  <a:close/>
                </a:path>
                <a:path extrusionOk="0" h="5155565" w="4638675">
                  <a:moveTo>
                    <a:pt x="3518185" y="569976"/>
                  </a:moveTo>
                  <a:lnTo>
                    <a:pt x="2192559" y="569976"/>
                  </a:lnTo>
                  <a:lnTo>
                    <a:pt x="2324004" y="871854"/>
                  </a:lnTo>
                  <a:lnTo>
                    <a:pt x="2336649" y="911353"/>
                  </a:lnTo>
                  <a:lnTo>
                    <a:pt x="2340864" y="953436"/>
                  </a:lnTo>
                  <a:lnTo>
                    <a:pt x="2336649" y="995495"/>
                  </a:lnTo>
                  <a:lnTo>
                    <a:pt x="2323949" y="1035050"/>
                  </a:lnTo>
                  <a:lnTo>
                    <a:pt x="1976659" y="1832610"/>
                  </a:lnTo>
                  <a:lnTo>
                    <a:pt x="1957318" y="1867473"/>
                  </a:lnTo>
                  <a:lnTo>
                    <a:pt x="1902346" y="1910387"/>
                  </a:lnTo>
                  <a:lnTo>
                    <a:pt x="1870360" y="1916176"/>
                  </a:lnTo>
                  <a:lnTo>
                    <a:pt x="4270982" y="1916176"/>
                  </a:lnTo>
                  <a:lnTo>
                    <a:pt x="3771296" y="768985"/>
                  </a:lnTo>
                  <a:lnTo>
                    <a:pt x="3746985" y="719172"/>
                  </a:lnTo>
                  <a:lnTo>
                    <a:pt x="3717373" y="675658"/>
                  </a:lnTo>
                  <a:lnTo>
                    <a:pt x="3683272" y="638939"/>
                  </a:lnTo>
                  <a:lnTo>
                    <a:pt x="3645491" y="609514"/>
                  </a:lnTo>
                  <a:lnTo>
                    <a:pt x="3604843" y="587880"/>
                  </a:lnTo>
                  <a:lnTo>
                    <a:pt x="3562137" y="574535"/>
                  </a:lnTo>
                  <a:lnTo>
                    <a:pt x="3518185" y="569976"/>
                  </a:lnTo>
                  <a:close/>
                </a:path>
                <a:path extrusionOk="0" h="5155565" w="4638675">
                  <a:moveTo>
                    <a:pt x="2097690" y="569976"/>
                  </a:moveTo>
                  <a:lnTo>
                    <a:pt x="1867312" y="569976"/>
                  </a:lnTo>
                  <a:lnTo>
                    <a:pt x="1822230" y="574535"/>
                  </a:lnTo>
                  <a:lnTo>
                    <a:pt x="1779017" y="587880"/>
                  </a:lnTo>
                  <a:lnTo>
                    <a:pt x="1738233" y="609514"/>
                  </a:lnTo>
                  <a:lnTo>
                    <a:pt x="1700442" y="638939"/>
                  </a:lnTo>
                  <a:lnTo>
                    <a:pt x="1666206" y="675658"/>
                  </a:lnTo>
                  <a:lnTo>
                    <a:pt x="1636086" y="719172"/>
                  </a:lnTo>
                  <a:lnTo>
                    <a:pt x="1610645" y="768985"/>
                  </a:lnTo>
                  <a:lnTo>
                    <a:pt x="1167542" y="1790700"/>
                  </a:lnTo>
                  <a:lnTo>
                    <a:pt x="1187685" y="1801814"/>
                  </a:lnTo>
                  <a:lnTo>
                    <a:pt x="1194504" y="1804009"/>
                  </a:lnTo>
                  <a:lnTo>
                    <a:pt x="1201658" y="1805638"/>
                  </a:lnTo>
                  <a:lnTo>
                    <a:pt x="1208930" y="1806624"/>
                  </a:lnTo>
                  <a:lnTo>
                    <a:pt x="1216310" y="1806955"/>
                  </a:lnTo>
                  <a:lnTo>
                    <a:pt x="1830990" y="1806955"/>
                  </a:lnTo>
                  <a:lnTo>
                    <a:pt x="1885584" y="1787064"/>
                  </a:lnTo>
                  <a:lnTo>
                    <a:pt x="1925224" y="1732788"/>
                  </a:lnTo>
                  <a:lnTo>
                    <a:pt x="2233199" y="1025651"/>
                  </a:lnTo>
                  <a:lnTo>
                    <a:pt x="2248149" y="953436"/>
                  </a:lnTo>
                  <a:lnTo>
                    <a:pt x="2244415" y="916102"/>
                  </a:lnTo>
                  <a:lnTo>
                    <a:pt x="2233199" y="881126"/>
                  </a:lnTo>
                  <a:lnTo>
                    <a:pt x="2097690" y="569976"/>
                  </a:lnTo>
                  <a:close/>
                </a:path>
                <a:path extrusionOk="0" h="5155565" w="4638675">
                  <a:moveTo>
                    <a:pt x="1990751" y="109220"/>
                  </a:moveTo>
                  <a:lnTo>
                    <a:pt x="1833911" y="109220"/>
                  </a:lnTo>
                  <a:lnTo>
                    <a:pt x="1862262" y="114341"/>
                  </a:lnTo>
                  <a:lnTo>
                    <a:pt x="1888505" y="129047"/>
                  </a:lnTo>
                  <a:lnTo>
                    <a:pt x="1911010" y="152350"/>
                  </a:lnTo>
                  <a:lnTo>
                    <a:pt x="1928145" y="183261"/>
                  </a:lnTo>
                  <a:lnTo>
                    <a:pt x="2092102" y="559688"/>
                  </a:lnTo>
                  <a:lnTo>
                    <a:pt x="2186971" y="559688"/>
                  </a:lnTo>
                  <a:lnTo>
                    <a:pt x="1990751" y="109220"/>
                  </a:lnTo>
                  <a:close/>
                </a:path>
              </a:pathLst>
            </a:custGeom>
            <a:solidFill>
              <a:srgbClr val="7E7E7E">
                <a:alpha val="14510"/>
              </a:srgbClr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61"/>
            </a:p>
          </p:txBody>
        </p:sp>
        <p:pic>
          <p:nvPicPr>
            <p:cNvPr id="66" name="Google Shape;66;p13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464552" y="2736926"/>
              <a:ext cx="3203448" cy="342620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7" name="Google Shape;67;p13"/>
          <p:cNvSpPr txBox="1"/>
          <p:nvPr/>
        </p:nvSpPr>
        <p:spPr>
          <a:xfrm>
            <a:off x="971400" y="57725"/>
            <a:ext cx="65946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1F487C"/>
                </a:solidFill>
              </a:rPr>
              <a:t>SMART INDIA HACKATHON 2025</a:t>
            </a:r>
            <a:endParaRPr b="1" sz="3200">
              <a:solidFill>
                <a:srgbClr val="000000"/>
              </a:solidFill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1064550" y="781550"/>
            <a:ext cx="6408300" cy="32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33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b="1" lang="en" sz="2000">
                <a:solidFill>
                  <a:srgbClr val="1F1F1F"/>
                </a:solidFill>
              </a:rPr>
              <a:t>Edge-AI Drone for Proactive Stampede Prevention</a:t>
            </a:r>
            <a:endParaRPr b="1" sz="4100"/>
          </a:p>
        </p:txBody>
      </p:sp>
      <p:cxnSp>
        <p:nvCxnSpPr>
          <p:cNvPr id="69" name="Google Shape;69;p13"/>
          <p:cNvCxnSpPr/>
          <p:nvPr/>
        </p:nvCxnSpPr>
        <p:spPr>
          <a:xfrm>
            <a:off x="971400" y="608413"/>
            <a:ext cx="640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1900">
                <a:solidFill>
                  <a:srgbClr val="1F487C"/>
                </a:solidFill>
              </a:rPr>
              <a:t>Business Viability &amp; USP</a:t>
            </a:r>
            <a:endParaRPr b="1" sz="1900">
              <a:solidFill>
                <a:srgbClr val="1F487C"/>
              </a:solidFill>
            </a:endParaRPr>
          </a:p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1F1F1F"/>
                </a:solidFill>
              </a:rPr>
              <a:t>Business Viability &amp; USP</a:t>
            </a:r>
            <a:endParaRPr b="1">
              <a:solidFill>
                <a:srgbClr val="1F1F1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F1F1F"/>
              </a:buClr>
              <a:buSzPts val="1800"/>
              <a:buChar char="●"/>
            </a:pPr>
            <a:r>
              <a:rPr b="1" lang="en">
                <a:solidFill>
                  <a:srgbClr val="1F1F1F"/>
                </a:solidFill>
              </a:rPr>
              <a:t>Cost-Effectiveness:</a:t>
            </a:r>
            <a:r>
              <a:rPr lang="en">
                <a:solidFill>
                  <a:srgbClr val="1F1F1F"/>
                </a:solidFill>
              </a:rPr>
              <a:t> One drone (72,000 deployment) covers the area of 50 fixed CCTVs (10,00,000 cabling + operator + server cost).</a:t>
            </a:r>
            <a:endParaRPr>
              <a:solidFill>
                <a:srgbClr val="1F1F1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Char char="●"/>
            </a:pPr>
            <a:r>
              <a:rPr b="1" lang="en">
                <a:solidFill>
                  <a:srgbClr val="1F1F1F"/>
                </a:solidFill>
              </a:rPr>
              <a:t>Scalability:</a:t>
            </a:r>
            <a:r>
              <a:rPr lang="en">
                <a:solidFill>
                  <a:srgbClr val="1F1F1F"/>
                </a:solidFill>
              </a:rPr>
              <a:t> Swarm-ready. Multiple drones can divide a large area into grids.</a:t>
            </a:r>
            <a:endParaRPr>
              <a:solidFill>
                <a:srgbClr val="1F1F1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Char char="●"/>
            </a:pPr>
            <a:r>
              <a:rPr b="1" lang="en">
                <a:solidFill>
                  <a:srgbClr val="1F1F1F"/>
                </a:solidFill>
              </a:rPr>
              <a:t>Dual Utility:</a:t>
            </a:r>
            <a:r>
              <a:rPr lang="en">
                <a:solidFill>
                  <a:srgbClr val="1F1F1F"/>
                </a:solidFill>
              </a:rPr>
              <a:t> When not preventing stampedes, the same hardware can be used for lost child finding or general surveillance.</a:t>
            </a:r>
            <a:endParaRPr>
              <a:solidFill>
                <a:srgbClr val="1F1F1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Char char="●"/>
            </a:pPr>
            <a:r>
              <a:rPr b="1" lang="en">
                <a:solidFill>
                  <a:srgbClr val="1F1F1F"/>
                </a:solidFill>
              </a:rPr>
              <a:t>Practical </a:t>
            </a:r>
            <a:r>
              <a:rPr lang="en">
                <a:solidFill>
                  <a:srgbClr val="1F1F1F"/>
                </a:solidFill>
              </a:rPr>
              <a:t>– Provides early warnings, enabling authorities to act before a stampede occurs. </a:t>
            </a:r>
            <a:endParaRPr>
              <a:solidFill>
                <a:srgbClr val="1F1F1F"/>
              </a:solidFill>
            </a:endParaRPr>
          </a:p>
        </p:txBody>
      </p:sp>
      <p:pic>
        <p:nvPicPr>
          <p:cNvPr id="179" name="Google Shape;17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21288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p22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181" name="Google Shape;181;p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2" name="Google Shape;182;p22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" name="Google Shape;183;p22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84" name="Google Shape;184;p22"/>
          <p:cNvCxnSpPr/>
          <p:nvPr/>
        </p:nvCxnSpPr>
        <p:spPr>
          <a:xfrm flipH="1" rot="10800000">
            <a:off x="201150" y="1017725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1F487C"/>
                </a:solidFill>
              </a:rPr>
              <a:t>Conclusion &amp; Future Scope</a:t>
            </a:r>
            <a:endParaRPr b="1" sz="1900">
              <a:solidFill>
                <a:srgbClr val="1F487C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b="1" sz="1900">
              <a:solidFill>
                <a:srgbClr val="1F487C"/>
              </a:solidFill>
            </a:endParaRPr>
          </a:p>
        </p:txBody>
      </p:sp>
      <p:sp>
        <p:nvSpPr>
          <p:cNvPr id="190" name="Google Shape;19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9876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●"/>
            </a:pPr>
            <a:r>
              <a:rPr b="1" lang="en">
                <a:solidFill>
                  <a:srgbClr val="1F1F1F"/>
                </a:solidFill>
              </a:rPr>
              <a:t>Future Scope:</a:t>
            </a:r>
            <a:br>
              <a:rPr b="1" lang="en">
                <a:solidFill>
                  <a:srgbClr val="1F1F1F"/>
                </a:solidFill>
              </a:rPr>
            </a:br>
            <a:endParaRPr b="1">
              <a:solidFill>
                <a:srgbClr val="1F1F1F"/>
              </a:solidFill>
            </a:endParaRPr>
          </a:p>
          <a:p>
            <a:pPr indent="-298767" lvl="1" marL="952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lang="en">
                <a:solidFill>
                  <a:srgbClr val="1F1F1F"/>
                </a:solidFill>
              </a:rPr>
              <a:t>Integration of Thermal Cameras for night-time crowd monitoring</a:t>
            </a:r>
            <a:endParaRPr>
              <a:solidFill>
                <a:srgbClr val="1F1F1F"/>
              </a:solidFill>
            </a:endParaRPr>
          </a:p>
          <a:p>
            <a:pPr indent="-298767" lvl="1" marL="952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lang="en">
                <a:solidFill>
                  <a:srgbClr val="1F1F1F"/>
                </a:solidFill>
              </a:rPr>
              <a:t>Audio-based panic detection (screams) using onboard microphones.</a:t>
            </a:r>
            <a:endParaRPr>
              <a:solidFill>
                <a:srgbClr val="1F1F1F"/>
              </a:solidFill>
            </a:endParaRPr>
          </a:p>
          <a:p>
            <a:pPr indent="-298767" lvl="1" marL="952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lang="en">
                <a:solidFill>
                  <a:srgbClr val="1F1F1F"/>
                </a:solidFill>
              </a:rPr>
              <a:t>Swarm Drone</a:t>
            </a:r>
            <a:br>
              <a:rPr lang="en">
                <a:solidFill>
                  <a:srgbClr val="1F1F1F"/>
                </a:solidFill>
              </a:rPr>
            </a:br>
            <a:endParaRPr>
              <a:solidFill>
                <a:srgbClr val="1F1F1F"/>
              </a:solidFill>
            </a:endParaRPr>
          </a:p>
          <a:p>
            <a:pPr indent="-29876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●"/>
            </a:pPr>
            <a:r>
              <a:rPr b="1" lang="en">
                <a:solidFill>
                  <a:srgbClr val="1F1F1F"/>
                </a:solidFill>
              </a:rPr>
              <a:t>Major Achievements </a:t>
            </a:r>
            <a:r>
              <a:rPr b="1" lang="en">
                <a:solidFill>
                  <a:srgbClr val="1F1F1F"/>
                </a:solidFill>
              </a:rPr>
              <a:t>:</a:t>
            </a:r>
            <a:br>
              <a:rPr b="1" lang="en">
                <a:solidFill>
                  <a:srgbClr val="1F1F1F"/>
                </a:solidFill>
              </a:rPr>
            </a:br>
            <a:endParaRPr>
              <a:solidFill>
                <a:srgbClr val="1F1F1F"/>
              </a:solidFill>
            </a:endParaRPr>
          </a:p>
          <a:p>
            <a:pPr indent="-298767" lvl="1" marL="952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lang="en">
                <a:solidFill>
                  <a:srgbClr val="1F1F1F"/>
                </a:solidFill>
              </a:rPr>
              <a:t>1st prize in </a:t>
            </a:r>
            <a:r>
              <a:rPr b="1" lang="en">
                <a:solidFill>
                  <a:srgbClr val="1F1F1F"/>
                </a:solidFill>
              </a:rPr>
              <a:t>Kumbh Hackathon </a:t>
            </a:r>
            <a:r>
              <a:rPr lang="en">
                <a:solidFill>
                  <a:srgbClr val="1F1F1F"/>
                </a:solidFill>
              </a:rPr>
              <a:t>Organized by IEEE IIC VPKBIET,  Baramati, Pune</a:t>
            </a:r>
            <a:endParaRPr>
              <a:solidFill>
                <a:srgbClr val="1F1F1F"/>
              </a:solidFill>
            </a:endParaRPr>
          </a:p>
          <a:p>
            <a:pPr indent="-298767" lvl="1" marL="952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lang="en">
                <a:solidFill>
                  <a:srgbClr val="1F1F1F"/>
                </a:solidFill>
              </a:rPr>
              <a:t>Collaborated with </a:t>
            </a:r>
            <a:r>
              <a:rPr b="1" lang="en">
                <a:solidFill>
                  <a:srgbClr val="1F1F1F"/>
                </a:solidFill>
              </a:rPr>
              <a:t>K. K. Wagh Institute</a:t>
            </a:r>
            <a:r>
              <a:rPr lang="en">
                <a:solidFill>
                  <a:srgbClr val="1F1F1F"/>
                </a:solidFill>
              </a:rPr>
              <a:t>, Nashik to provide solutions for the </a:t>
            </a:r>
            <a:r>
              <a:rPr b="1" lang="en">
                <a:solidFill>
                  <a:srgbClr val="1F1F1F"/>
                </a:solidFill>
              </a:rPr>
              <a:t>upcoming Kumbh 2026-27</a:t>
            </a:r>
            <a:br>
              <a:rPr b="1" lang="en">
                <a:solidFill>
                  <a:srgbClr val="1F1F1F"/>
                </a:solidFill>
              </a:rPr>
            </a:br>
            <a:endParaRPr b="1">
              <a:solidFill>
                <a:srgbClr val="1F1F1F"/>
              </a:solidFill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300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1F1F1F"/>
                </a:solidFill>
              </a:rPr>
              <a:t>Ultimately</a:t>
            </a:r>
            <a:endParaRPr b="1" i="1" sz="1100">
              <a:solidFill>
                <a:srgbClr val="1F1F1F"/>
              </a:solidFill>
            </a:endParaRPr>
          </a:p>
          <a:p>
            <a:pPr indent="0" lvl="0" marL="45720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1F1F"/>
                </a:solidFill>
              </a:rPr>
              <a:t> </a:t>
            </a:r>
            <a:r>
              <a:rPr i="1" lang="en">
                <a:solidFill>
                  <a:srgbClr val="1F1F1F"/>
                </a:solidFill>
              </a:rPr>
              <a:t>FALCON is not just a drone; it is a proactive life-saving system that acts before a tragedy occurs.</a:t>
            </a:r>
            <a:endParaRPr i="1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60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t/>
            </a:r>
            <a:endParaRPr b="1">
              <a:solidFill>
                <a:srgbClr val="1F1F1F"/>
              </a:solidFill>
            </a:endParaRPr>
          </a:p>
        </p:txBody>
      </p:sp>
      <p:pic>
        <p:nvPicPr>
          <p:cNvPr id="191" name="Google Shape;191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21288"/>
            <a:ext cx="1320425" cy="56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21288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3" name="Google Shape;193;p23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194" name="Google Shape;194;p2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5" name="Google Shape;195;p23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23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97" name="Google Shape;197;p23"/>
          <p:cNvCxnSpPr/>
          <p:nvPr/>
        </p:nvCxnSpPr>
        <p:spPr>
          <a:xfrm flipH="1" rot="10800000">
            <a:off x="201150" y="1017725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3"/>
          <p:cNvCxnSpPr/>
          <p:nvPr/>
        </p:nvCxnSpPr>
        <p:spPr>
          <a:xfrm>
            <a:off x="1232075" y="3574075"/>
            <a:ext cx="72507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379000" y="22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1900">
                <a:solidFill>
                  <a:srgbClr val="1F487C"/>
                </a:solidFill>
              </a:rPr>
              <a:t>The Problem &amp; The Gap </a:t>
            </a:r>
            <a:endParaRPr sz="1900">
              <a:solidFill>
                <a:srgbClr val="1F487C"/>
              </a:solidFill>
            </a:endParaRPr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011525"/>
            <a:ext cx="8520600" cy="35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3821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●"/>
            </a:pPr>
            <a:r>
              <a:rPr b="1" lang="en" sz="5368">
                <a:solidFill>
                  <a:srgbClr val="1F1F1F"/>
                </a:solidFill>
              </a:rPr>
              <a:t>The Critical Issue: </a:t>
            </a:r>
            <a:r>
              <a:rPr lang="en" sz="5368">
                <a:solidFill>
                  <a:srgbClr val="1F1F1F"/>
                </a:solidFill>
              </a:rPr>
              <a:t> Large gatherings (religious events - </a:t>
            </a:r>
            <a:r>
              <a:rPr i="1" lang="en" sz="5368">
                <a:solidFill>
                  <a:srgbClr val="1F1F1F"/>
                </a:solidFill>
              </a:rPr>
              <a:t>Kumbh Mela</a:t>
            </a:r>
            <a:r>
              <a:rPr lang="en" sz="5368">
                <a:solidFill>
                  <a:srgbClr val="1F1F1F"/>
                </a:solidFill>
              </a:rPr>
              <a:t>) are prone to deadly stampedes due to delayed response time.</a:t>
            </a:r>
            <a:endParaRPr sz="5368">
              <a:solidFill>
                <a:srgbClr val="1F1F1F"/>
              </a:solidFill>
            </a:endParaRPr>
          </a:p>
          <a:p>
            <a:pPr indent="-31382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●"/>
            </a:pPr>
            <a:r>
              <a:rPr b="1" lang="en" sz="5368">
                <a:solidFill>
                  <a:srgbClr val="1F1F1F"/>
                </a:solidFill>
              </a:rPr>
              <a:t>Why Current Solutions Fail: </a:t>
            </a:r>
            <a:br>
              <a:rPr b="1" lang="en" sz="5368">
                <a:solidFill>
                  <a:srgbClr val="1F1F1F"/>
                </a:solidFill>
              </a:rPr>
            </a:br>
            <a:endParaRPr b="1" sz="5368">
              <a:solidFill>
                <a:srgbClr val="1F1F1F"/>
              </a:solidFill>
            </a:endParaRPr>
          </a:p>
          <a:p>
            <a:pPr indent="-313821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b="1" lang="en" sz="5368">
                <a:solidFill>
                  <a:srgbClr val="1F1F1F"/>
                </a:solidFill>
              </a:rPr>
              <a:t>CCTV:</a:t>
            </a:r>
            <a:r>
              <a:rPr lang="en" sz="5368">
                <a:solidFill>
                  <a:srgbClr val="1F1F1F"/>
                </a:solidFill>
              </a:rPr>
              <a:t> Fixed angles, blind spots, and reactive (only records what happened)</a:t>
            </a:r>
            <a:br>
              <a:rPr lang="en" sz="5368">
                <a:solidFill>
                  <a:srgbClr val="1F1F1F"/>
                </a:solidFill>
              </a:rPr>
            </a:br>
            <a:endParaRPr sz="5368">
              <a:solidFill>
                <a:srgbClr val="1F1F1F"/>
              </a:solidFill>
            </a:endParaRPr>
          </a:p>
          <a:p>
            <a:pPr indent="-315912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b="1" lang="en" sz="5500">
                <a:solidFill>
                  <a:schemeClr val="dk1"/>
                </a:solidFill>
              </a:rPr>
              <a:t>Network Collapse:</a:t>
            </a:r>
            <a:r>
              <a:rPr lang="en" sz="5500">
                <a:solidFill>
                  <a:schemeClr val="dk1"/>
                </a:solidFill>
              </a:rPr>
              <a:t> In large gatherings (e.g., concerts, pilgrimages), cellular networks (4G/5G) become saturated.</a:t>
            </a:r>
            <a:br>
              <a:rPr lang="en" sz="5500">
                <a:solidFill>
                  <a:schemeClr val="dk1"/>
                </a:solidFill>
              </a:rPr>
            </a:br>
            <a:endParaRPr sz="5500">
              <a:solidFill>
                <a:schemeClr val="dk1"/>
              </a:solidFill>
            </a:endParaRPr>
          </a:p>
          <a:p>
            <a:pPr indent="-313821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b="1" lang="en" sz="5368">
                <a:solidFill>
                  <a:srgbClr val="1F1F1F"/>
                </a:solidFill>
              </a:rPr>
              <a:t>The Cloud Risk: </a:t>
            </a:r>
            <a:r>
              <a:rPr lang="en" sz="5368">
                <a:solidFill>
                  <a:srgbClr val="1F1F1F"/>
                </a:solidFill>
              </a:rPr>
              <a:t>Systems relying on off-loading data to a server fail when </a:t>
            </a:r>
            <a:r>
              <a:rPr lang="en" sz="5368">
                <a:solidFill>
                  <a:srgbClr val="1F1F1F"/>
                </a:solidFill>
              </a:rPr>
              <a:t>bandwidth drops.</a:t>
            </a:r>
            <a:br>
              <a:rPr lang="en" sz="5368">
                <a:solidFill>
                  <a:srgbClr val="1F1F1F"/>
                </a:solidFill>
              </a:rPr>
            </a:br>
            <a:endParaRPr sz="5368">
              <a:solidFill>
                <a:srgbClr val="1F1F1F"/>
              </a:solidFill>
            </a:endParaRPr>
          </a:p>
          <a:p>
            <a:pPr indent="-313821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3235"/>
              <a:buChar char="○"/>
            </a:pPr>
            <a:r>
              <a:rPr b="1" lang="en" sz="5200">
                <a:solidFill>
                  <a:schemeClr val="dk1"/>
                </a:solidFill>
              </a:rPr>
              <a:t>Operational Disconnect</a:t>
            </a:r>
            <a:r>
              <a:rPr lang="en" sz="5200">
                <a:solidFill>
                  <a:schemeClr val="dk1"/>
                </a:solidFill>
              </a:rPr>
              <a:t> (The Human Gap): Relying on manual monitoring creates a fatal response lag caused by cognitive fatigue and the slow relay of critical information to ground team </a:t>
            </a:r>
            <a:br>
              <a:rPr lang="en" sz="5200">
                <a:solidFill>
                  <a:schemeClr val="dk1"/>
                </a:solidFill>
              </a:rPr>
            </a:br>
            <a:r>
              <a:rPr lang="en" sz="5200">
                <a:solidFill>
                  <a:schemeClr val="dk1"/>
                </a:solidFill>
              </a:rPr>
              <a:t>   </a:t>
            </a:r>
            <a:br>
              <a:rPr lang="en" sz="52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13821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b="1" lang="en" sz="5368">
                <a:solidFill>
                  <a:srgbClr val="1F1F1F"/>
                </a:solidFill>
              </a:rPr>
              <a:t>Manual Drones:</a:t>
            </a:r>
            <a:r>
              <a:rPr lang="en" sz="5368">
                <a:solidFill>
                  <a:srgbClr val="1F1F1F"/>
                </a:solidFill>
              </a:rPr>
              <a:t> Rely on human pilot vigilance; fatigue leads to missed signs and limited flight</a:t>
            </a:r>
            <a:br>
              <a:rPr lang="en" sz="5368">
                <a:solidFill>
                  <a:srgbClr val="1F1F1F"/>
                </a:solidFill>
              </a:rPr>
            </a:br>
            <a:r>
              <a:rPr lang="en" sz="5368">
                <a:solidFill>
                  <a:srgbClr val="1F1F1F"/>
                </a:solidFill>
              </a:rPr>
              <a:t>Duration.</a:t>
            </a:r>
            <a:br>
              <a:rPr lang="en" sz="5368">
                <a:solidFill>
                  <a:srgbClr val="1F1F1F"/>
                </a:solidFill>
              </a:rPr>
            </a:br>
            <a:br>
              <a:rPr lang="en" sz="7768">
                <a:solidFill>
                  <a:srgbClr val="1F1F1F"/>
                </a:solidFill>
              </a:rPr>
            </a:br>
            <a:br>
              <a:rPr lang="en" sz="5368">
                <a:solidFill>
                  <a:srgbClr val="1F1F1F"/>
                </a:solidFill>
              </a:rPr>
            </a:br>
            <a:br>
              <a:rPr lang="en" sz="5368">
                <a:solidFill>
                  <a:srgbClr val="1F1F1F"/>
                </a:solidFill>
              </a:rPr>
            </a:br>
            <a:r>
              <a:rPr lang="en" sz="6168">
                <a:solidFill>
                  <a:srgbClr val="1F1F1F"/>
                </a:solidFill>
              </a:rPr>
              <a:t>	</a:t>
            </a:r>
            <a:r>
              <a:rPr lang="en" sz="5368">
                <a:solidFill>
                  <a:srgbClr val="1F1F1F"/>
                </a:solidFill>
              </a:rPr>
              <a:t>                                                   </a:t>
            </a:r>
            <a:endParaRPr sz="5368">
              <a:solidFill>
                <a:srgbClr val="1F1F1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0"/>
              </a:spcBef>
              <a:spcAft>
                <a:spcPts val="0"/>
              </a:spcAft>
              <a:buNone/>
            </a:pPr>
            <a:r>
              <a:t/>
            </a:r>
            <a:endParaRPr sz="4568">
              <a:solidFill>
                <a:srgbClr val="1F1F1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F1F1F"/>
                </a:solidFill>
              </a:rPr>
              <a:t>  </a:t>
            </a:r>
            <a:endParaRPr b="1">
              <a:solidFill>
                <a:srgbClr val="1F1F1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800"/>
              </a:spcBef>
              <a:spcAft>
                <a:spcPts val="1800"/>
              </a:spcAft>
              <a:buNone/>
            </a:pPr>
            <a:r>
              <a:t/>
            </a:r>
            <a:endParaRPr b="1">
              <a:solidFill>
                <a:srgbClr val="1F1F1F"/>
              </a:solidFill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1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" name="Google Shape;77;p14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78" name="Google Shape;78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" name="Google Shape;79;p14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14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81" name="Google Shape;81;p14"/>
          <p:cNvCxnSpPr/>
          <p:nvPr/>
        </p:nvCxnSpPr>
        <p:spPr>
          <a:xfrm flipH="1" rot="10800000">
            <a:off x="157900" y="778675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201150" y="924288"/>
            <a:ext cx="8520600" cy="36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10000"/>
          </a:bodyPr>
          <a:lstStyle/>
          <a:p>
            <a:pPr indent="-315624" lvl="0" marL="4953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885">
                <a:solidFill>
                  <a:srgbClr val="1F1F1F"/>
                </a:solidFill>
              </a:rPr>
              <a:t>Proposed Solution:</a:t>
            </a:r>
            <a:br>
              <a:rPr b="1" lang="en" sz="2885">
                <a:solidFill>
                  <a:srgbClr val="1F1F1F"/>
                </a:solidFill>
              </a:rPr>
            </a:br>
            <a:r>
              <a:rPr lang="en" sz="2885">
                <a:solidFill>
                  <a:srgbClr val="1F1F1F"/>
                </a:solidFill>
              </a:rPr>
              <a:t>An AI-driven Autonomous Drone that monitors crowds in real time using a Jetson Nano On board and triggers instant alerts to prevent stampede risks.</a:t>
            </a:r>
            <a:br>
              <a:rPr lang="en" sz="2885">
                <a:solidFill>
                  <a:srgbClr val="1F1F1F"/>
                </a:solidFill>
              </a:rPr>
            </a:br>
            <a:endParaRPr sz="2885">
              <a:solidFill>
                <a:srgbClr val="1F1F1F"/>
              </a:solidFill>
            </a:endParaRPr>
          </a:p>
          <a:p>
            <a:pPr indent="-315624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2885">
                <a:solidFill>
                  <a:srgbClr val="1F1F1F"/>
                </a:solidFill>
              </a:rPr>
              <a:t>Key Capabilities &amp; Novelty: </a:t>
            </a:r>
            <a:endParaRPr b="1" sz="2885">
              <a:solidFill>
                <a:srgbClr val="1F1F1F"/>
              </a:solidFill>
            </a:endParaRPr>
          </a:p>
          <a:p>
            <a:pPr indent="-318640" lvl="1" marL="9525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3465"/>
              <a:buChar char="○"/>
            </a:pPr>
            <a:r>
              <a:rPr b="1" lang="en" sz="2885">
                <a:solidFill>
                  <a:srgbClr val="1F1F1F"/>
                </a:solidFill>
              </a:rPr>
              <a:t>Autonomous</a:t>
            </a:r>
            <a:r>
              <a:rPr lang="en" sz="2885">
                <a:solidFill>
                  <a:srgbClr val="1F1F1F"/>
                </a:solidFill>
              </a:rPr>
              <a:t> Drone Surveillance</a:t>
            </a:r>
            <a:endParaRPr sz="2885">
              <a:solidFill>
                <a:srgbClr val="1F1F1F"/>
              </a:solidFill>
            </a:endParaRPr>
          </a:p>
          <a:p>
            <a:pPr indent="-318640" lvl="1" marL="9525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3465"/>
              <a:buChar char="○"/>
            </a:pPr>
            <a:r>
              <a:rPr lang="en" sz="2885">
                <a:solidFill>
                  <a:srgbClr val="1F1F1F"/>
                </a:solidFill>
              </a:rPr>
              <a:t>Integration of </a:t>
            </a:r>
            <a:r>
              <a:rPr b="1" lang="en" sz="2885">
                <a:solidFill>
                  <a:srgbClr val="1F1F1F"/>
                </a:solidFill>
              </a:rPr>
              <a:t>AI-powered</a:t>
            </a:r>
            <a:r>
              <a:rPr lang="en" sz="2885">
                <a:solidFill>
                  <a:srgbClr val="1F1F1F"/>
                </a:solidFill>
              </a:rPr>
              <a:t> </a:t>
            </a:r>
            <a:r>
              <a:rPr b="1" lang="en" sz="2885">
                <a:solidFill>
                  <a:srgbClr val="1F1F1F"/>
                </a:solidFill>
              </a:rPr>
              <a:t>On board edge computing </a:t>
            </a:r>
            <a:r>
              <a:rPr lang="en" sz="2885">
                <a:solidFill>
                  <a:srgbClr val="1F1F1F"/>
                </a:solidFill>
              </a:rPr>
              <a:t>on drone</a:t>
            </a:r>
            <a:endParaRPr sz="2885">
              <a:solidFill>
                <a:srgbClr val="1F1F1F"/>
              </a:solidFill>
            </a:endParaRPr>
          </a:p>
          <a:p>
            <a:pPr indent="-318640" lvl="1" marL="914400" rtl="0" algn="l">
              <a:spcBef>
                <a:spcPts val="0"/>
              </a:spcBef>
              <a:spcAft>
                <a:spcPts val="0"/>
              </a:spcAft>
              <a:buSzPct val="103465"/>
              <a:buChar char="○"/>
            </a:pPr>
            <a:r>
              <a:rPr lang="en" sz="2885">
                <a:solidFill>
                  <a:srgbClr val="1F1F1F"/>
                </a:solidFill>
              </a:rPr>
              <a:t>No </a:t>
            </a:r>
            <a:r>
              <a:rPr b="1" lang="en" sz="2885">
                <a:solidFill>
                  <a:srgbClr val="1F1F1F"/>
                </a:solidFill>
              </a:rPr>
              <a:t>cloud </a:t>
            </a:r>
            <a:r>
              <a:rPr lang="en" sz="2885">
                <a:solidFill>
                  <a:srgbClr val="1F1F1F"/>
                </a:solidFill>
              </a:rPr>
              <a:t>dependency </a:t>
            </a:r>
            <a:endParaRPr sz="2885">
              <a:solidFill>
                <a:srgbClr val="1F1F1F"/>
              </a:solidFill>
            </a:endParaRPr>
          </a:p>
          <a:p>
            <a:pPr indent="-318640" lvl="1" marL="9525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3465"/>
              <a:buChar char="○"/>
            </a:pPr>
            <a:r>
              <a:rPr lang="en" sz="2885">
                <a:solidFill>
                  <a:srgbClr val="1F1F1F"/>
                </a:solidFill>
              </a:rPr>
              <a:t>Rapid Alert Mechanism with Early Prediction Capability</a:t>
            </a:r>
            <a:endParaRPr sz="2885">
              <a:solidFill>
                <a:srgbClr val="1F1F1F"/>
              </a:solidFill>
            </a:endParaRPr>
          </a:p>
          <a:p>
            <a:pPr indent="-318640" lvl="1" marL="9525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3465"/>
              <a:buChar char="○"/>
            </a:pPr>
            <a:r>
              <a:rPr lang="en" sz="2885">
                <a:solidFill>
                  <a:srgbClr val="1F1F1F"/>
                </a:solidFill>
              </a:rPr>
              <a:t>Visual analysis for day/night operation (</a:t>
            </a:r>
            <a:r>
              <a:rPr lang="en" sz="2884">
                <a:solidFill>
                  <a:schemeClr val="dk1"/>
                </a:solidFill>
              </a:rPr>
              <a:t>Raspberry Pi </a:t>
            </a:r>
            <a:r>
              <a:rPr b="1" lang="en" sz="2884">
                <a:solidFill>
                  <a:schemeClr val="dk1"/>
                </a:solidFill>
              </a:rPr>
              <a:t>NoIR Camera</a:t>
            </a:r>
            <a:r>
              <a:rPr lang="en" sz="2885">
                <a:solidFill>
                  <a:srgbClr val="1F1F1F"/>
                </a:solidFill>
              </a:rPr>
              <a:t>)</a:t>
            </a:r>
            <a:endParaRPr sz="2885">
              <a:solidFill>
                <a:srgbClr val="1F1F1F"/>
              </a:solidFill>
            </a:endParaRPr>
          </a:p>
          <a:p>
            <a:pPr indent="-315624" lvl="1" marL="9525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 sz="2885">
                <a:solidFill>
                  <a:srgbClr val="1F1F1F"/>
                </a:solidFill>
              </a:rPr>
              <a:t>Panic Motion Detection</a:t>
            </a:r>
            <a:r>
              <a:rPr lang="en" sz="2885">
                <a:solidFill>
                  <a:srgbClr val="1F1F1F"/>
                </a:solidFill>
              </a:rPr>
              <a:t> Identifying sudden, erratic velocity changes (running/scattering)</a:t>
            </a:r>
            <a:endParaRPr sz="2885">
              <a:solidFill>
                <a:srgbClr val="1F1F1F"/>
              </a:solidFill>
            </a:endParaRPr>
          </a:p>
          <a:p>
            <a:pPr indent="-315624" lvl="1" marL="9525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b="1" lang="en" sz="2885">
                <a:solidFill>
                  <a:srgbClr val="1F1F1F"/>
                </a:solidFill>
              </a:rPr>
              <a:t>Real Alerts </a:t>
            </a:r>
            <a:r>
              <a:rPr lang="en" sz="2885">
                <a:solidFill>
                  <a:srgbClr val="1F1F1F"/>
                </a:solidFill>
              </a:rPr>
              <a:t>Instantly sending GPS coordinates of the risk zone to ground authorities</a:t>
            </a:r>
            <a:endParaRPr sz="2885">
              <a:solidFill>
                <a:srgbClr val="1F1F1F"/>
              </a:solidFill>
            </a:endParaRPr>
          </a:p>
        </p:txBody>
      </p:sp>
      <p:sp>
        <p:nvSpPr>
          <p:cNvPr id="87" name="Google Shape;87;p15"/>
          <p:cNvSpPr txBox="1"/>
          <p:nvPr>
            <p:ph type="title"/>
          </p:nvPr>
        </p:nvSpPr>
        <p:spPr>
          <a:xfrm>
            <a:off x="311700" y="267500"/>
            <a:ext cx="8520600" cy="4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1F487C"/>
                </a:solidFill>
              </a:rPr>
              <a:t>System Overview (The Prototype)</a:t>
            </a:r>
            <a:endParaRPr sz="1800"/>
          </a:p>
        </p:txBody>
      </p:sp>
      <p:pic>
        <p:nvPicPr>
          <p:cNvPr id="88" name="Google Shape;8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1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5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90" name="Google Shape;90;p1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15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5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93" name="Google Shape;93;p15"/>
          <p:cNvCxnSpPr/>
          <p:nvPr/>
        </p:nvCxnSpPr>
        <p:spPr>
          <a:xfrm flipH="1" rot="10800000">
            <a:off x="201150" y="822975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311700" y="245488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1F487C"/>
                </a:solidFill>
              </a:rPr>
              <a:t> AI &amp; Software Pipeline (The "Brain")</a:t>
            </a:r>
            <a:endParaRPr b="1" sz="1900">
              <a:solidFill>
                <a:srgbClr val="1F487C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00">
              <a:solidFill>
                <a:srgbClr val="1F487C"/>
              </a:solidFill>
            </a:endParaRPr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311700" y="801700"/>
            <a:ext cx="8741700" cy="41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Stampede Detection – Key Components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 </a:t>
            </a:r>
            <a:r>
              <a:rPr lang="en">
                <a:solidFill>
                  <a:schemeClr val="dk1"/>
                </a:solidFill>
              </a:rPr>
              <a:t>Input: 1080p frames resized to </a:t>
            </a:r>
            <a:r>
              <a:rPr b="1" lang="en">
                <a:solidFill>
                  <a:schemeClr val="dk1"/>
                </a:solidFill>
              </a:rPr>
              <a:t>640×360</a:t>
            </a:r>
            <a:r>
              <a:rPr lang="en">
                <a:solidFill>
                  <a:schemeClr val="dk1"/>
                </a:solidFill>
              </a:rPr>
              <a:t> for real-time processing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• </a:t>
            </a:r>
            <a:r>
              <a:rPr lang="en">
                <a:solidFill>
                  <a:schemeClr val="dk1"/>
                </a:solidFill>
              </a:rPr>
              <a:t>Dataset Used: </a:t>
            </a:r>
            <a:r>
              <a:rPr b="1" lang="en">
                <a:solidFill>
                  <a:schemeClr val="dk1"/>
                </a:solidFill>
              </a:rPr>
              <a:t>ShanghaiTech Crowd Dataset</a:t>
            </a:r>
            <a:r>
              <a:rPr lang="en">
                <a:solidFill>
                  <a:schemeClr val="dk1"/>
                </a:solidFill>
              </a:rPr>
              <a:t> (head-level annotations)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Models Used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• </a:t>
            </a:r>
            <a:r>
              <a:rPr b="1" lang="en">
                <a:solidFill>
                  <a:schemeClr val="dk1"/>
                </a:solidFill>
              </a:rPr>
              <a:t>YOLOv8n (Trained):</a:t>
            </a:r>
            <a:r>
              <a:rPr lang="en">
                <a:solidFill>
                  <a:schemeClr val="dk1"/>
                </a:solidFill>
              </a:rPr>
              <a:t> Custom-trained for head detection on </a:t>
            </a:r>
            <a:r>
              <a:rPr b="1" lang="en">
                <a:solidFill>
                  <a:schemeClr val="dk1"/>
                </a:solidFill>
              </a:rPr>
              <a:t>ShanghaiTech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• </a:t>
            </a:r>
            <a:r>
              <a:rPr b="1" lang="en">
                <a:solidFill>
                  <a:schemeClr val="dk1"/>
                </a:solidFill>
              </a:rPr>
              <a:t>YOLOv8n (Pretrained):</a:t>
            </a:r>
            <a:r>
              <a:rPr lang="en">
                <a:solidFill>
                  <a:schemeClr val="dk1"/>
                </a:solidFill>
              </a:rPr>
              <a:t> Uses Weights of yolo model to detect person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• Combined using </a:t>
            </a:r>
            <a:r>
              <a:rPr b="1" lang="en">
                <a:solidFill>
                  <a:schemeClr val="dk1"/>
                </a:solidFill>
              </a:rPr>
              <a:t>Cross-Model NMS (IOU 0.45)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Core Algorithm Elements:</a:t>
            </a:r>
            <a:br>
              <a:rPr b="1" lang="en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     </a:t>
            </a:r>
            <a:r>
              <a:rPr lang="en">
                <a:solidFill>
                  <a:schemeClr val="dk1"/>
                </a:solidFill>
              </a:rPr>
              <a:t>Grid-based partitioning of frame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     Density counting per grid cell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     </a:t>
            </a:r>
            <a:r>
              <a:rPr lang="en">
                <a:solidFill>
                  <a:schemeClr val="dk1"/>
                </a:solidFill>
              </a:rPr>
              <a:t>Optical flow for motion direction + speed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     </a:t>
            </a:r>
            <a:r>
              <a:rPr lang="en">
                <a:solidFill>
                  <a:schemeClr val="dk1"/>
                </a:solidFill>
              </a:rPr>
              <a:t>(farneback’s Denseflow optical Model)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Demo 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00" name="Google Shape;10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18174" y="-21288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6"/>
          <p:cNvGrpSpPr/>
          <p:nvPr/>
        </p:nvGrpSpPr>
        <p:grpSpPr>
          <a:xfrm>
            <a:off x="0" y="4934256"/>
            <a:ext cx="9144000" cy="187638"/>
            <a:chOff x="0" y="6492875"/>
            <a:chExt cx="12192000" cy="365125"/>
          </a:xfrm>
        </p:grpSpPr>
        <p:pic>
          <p:nvPicPr>
            <p:cNvPr id="102" name="Google Shape;102;p16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Google Shape;103;p16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16"/>
          <p:cNvSpPr txBox="1"/>
          <p:nvPr/>
        </p:nvSpPr>
        <p:spPr>
          <a:xfrm>
            <a:off x="2311200" y="4860588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05" name="Google Shape;105;p16"/>
          <p:cNvCxnSpPr/>
          <p:nvPr/>
        </p:nvCxnSpPr>
        <p:spPr>
          <a:xfrm flipH="1" rot="10800000">
            <a:off x="157900" y="801700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6" name="Google Shape;10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03350" y="2571750"/>
            <a:ext cx="3240650" cy="240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311700" y="14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1F487C"/>
                </a:solidFill>
              </a:rPr>
              <a:t>Hardware Architecture (The Body)</a:t>
            </a:r>
            <a:endParaRPr b="1" sz="1900">
              <a:solidFill>
                <a:srgbClr val="1F487C"/>
              </a:solidFill>
            </a:endParaRPr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188800" y="719125"/>
            <a:ext cx="5751900" cy="23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049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●"/>
            </a:pPr>
            <a:r>
              <a:rPr b="1" lang="en">
                <a:solidFill>
                  <a:srgbClr val="1F1F1F"/>
                </a:solidFill>
              </a:rPr>
              <a:t>Flight Platform:</a:t>
            </a:r>
            <a:r>
              <a:rPr lang="en">
                <a:solidFill>
                  <a:srgbClr val="1F1F1F"/>
                </a:solidFill>
              </a:rPr>
              <a:t> Custom-assembled Quadcopter.</a:t>
            </a:r>
            <a:br>
              <a:rPr lang="en">
                <a:solidFill>
                  <a:srgbClr val="1F1F1F"/>
                </a:solidFill>
              </a:rPr>
            </a:br>
            <a:endParaRPr>
              <a:solidFill>
                <a:srgbClr val="1F1F1F"/>
              </a:solidFill>
            </a:endParaRPr>
          </a:p>
          <a:p>
            <a:pPr indent="-3049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●"/>
            </a:pPr>
            <a:r>
              <a:rPr b="1" lang="en">
                <a:solidFill>
                  <a:srgbClr val="1F1F1F"/>
                </a:solidFill>
              </a:rPr>
              <a:t>Compute Unit:</a:t>
            </a:r>
            <a:r>
              <a:rPr lang="en">
                <a:solidFill>
                  <a:srgbClr val="1F1F1F"/>
                </a:solidFill>
              </a:rPr>
              <a:t> NVIDIA Jetson Nano (4GB) – The Edge Brain.</a:t>
            </a:r>
            <a:br>
              <a:rPr lang="en">
                <a:solidFill>
                  <a:srgbClr val="1F1F1F"/>
                </a:solidFill>
              </a:rPr>
            </a:br>
            <a:endParaRPr>
              <a:solidFill>
                <a:srgbClr val="1F1F1F"/>
              </a:solidFill>
            </a:endParaRPr>
          </a:p>
          <a:p>
            <a:pPr indent="-3049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●"/>
            </a:pPr>
            <a:r>
              <a:rPr b="1" lang="en">
                <a:solidFill>
                  <a:srgbClr val="1F1F1F"/>
                </a:solidFill>
              </a:rPr>
              <a:t>Vision Sensor:</a:t>
            </a:r>
            <a:r>
              <a:rPr lang="en">
                <a:solidFill>
                  <a:srgbClr val="1F1F1F"/>
                </a:solidFill>
              </a:rPr>
              <a:t> Raspberry Pi Camera Module V2 (CSI Interface).</a:t>
            </a:r>
            <a:br>
              <a:rPr lang="en">
                <a:solidFill>
                  <a:srgbClr val="1F1F1F"/>
                </a:solidFill>
              </a:rPr>
            </a:br>
            <a:endParaRPr>
              <a:solidFill>
                <a:srgbClr val="1F1F1F"/>
              </a:solidFill>
            </a:endParaRPr>
          </a:p>
          <a:p>
            <a:pPr indent="-3049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●"/>
            </a:pPr>
            <a:r>
              <a:rPr b="1" lang="en">
                <a:solidFill>
                  <a:srgbClr val="1F1F1F"/>
                </a:solidFill>
              </a:rPr>
              <a:t>Flight Controller:</a:t>
            </a:r>
            <a:r>
              <a:rPr lang="en">
                <a:solidFill>
                  <a:srgbClr val="1F1F1F"/>
                </a:solidFill>
              </a:rPr>
              <a:t> </a:t>
            </a:r>
            <a:endParaRPr b="1">
              <a:solidFill>
                <a:srgbClr val="1F1F1F"/>
              </a:solidFill>
            </a:endParaRPr>
          </a:p>
          <a:p>
            <a:pPr indent="-304958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○"/>
            </a:pPr>
            <a:r>
              <a:rPr lang="en">
                <a:solidFill>
                  <a:srgbClr val="1F1F1F"/>
                </a:solidFill>
              </a:rPr>
              <a:t>Pixhawk 2.4.8 (Standard open-source controller).</a:t>
            </a:r>
            <a:br>
              <a:rPr lang="en">
                <a:solidFill>
                  <a:srgbClr val="1F1F1F"/>
                </a:solidFill>
              </a:rPr>
            </a:br>
            <a:endParaRPr>
              <a:solidFill>
                <a:srgbClr val="1F1F1F"/>
              </a:solidFill>
            </a:endParaRPr>
          </a:p>
          <a:p>
            <a:pPr indent="-304958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ct val="100000"/>
              <a:buChar char="●"/>
            </a:pPr>
            <a:r>
              <a:rPr b="1" lang="en">
                <a:solidFill>
                  <a:srgbClr val="1F1F1F"/>
                </a:solidFill>
              </a:rPr>
              <a:t>Dedicated Power Supply</a:t>
            </a:r>
            <a:r>
              <a:rPr i="1" lang="en">
                <a:solidFill>
                  <a:srgbClr val="1F1F1F"/>
                </a:solidFill>
              </a:rPr>
              <a:t> </a:t>
            </a:r>
            <a:r>
              <a:rPr lang="en">
                <a:solidFill>
                  <a:srgbClr val="1F1F1F"/>
                </a:solidFill>
              </a:rPr>
              <a:t>1.Drone flight 2. Jetson Nano with 5V-4A Power output.</a:t>
            </a:r>
            <a:br>
              <a:rPr lang="en">
                <a:solidFill>
                  <a:srgbClr val="1F1F1F"/>
                </a:solidFill>
              </a:rPr>
            </a:br>
            <a:endParaRPr b="1">
              <a:solidFill>
                <a:srgbClr val="1F1F1F"/>
              </a:solidFill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1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17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115" name="Google Shape;115;p1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" name="Google Shape;116;p17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7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18" name="Google Shape;118;p17"/>
          <p:cNvCxnSpPr/>
          <p:nvPr/>
        </p:nvCxnSpPr>
        <p:spPr>
          <a:xfrm flipH="1" rot="10800000">
            <a:off x="157900" y="632463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9" name="Google Shape;11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900" y="3168886"/>
            <a:ext cx="8679900" cy="1564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 rotWithShape="1">
          <a:blip r:embed="rId6">
            <a:alphaModFix/>
          </a:blip>
          <a:srcRect b="-11172" l="-11172" r="0" t="0"/>
          <a:stretch/>
        </p:blipFill>
        <p:spPr>
          <a:xfrm>
            <a:off x="5480669" y="719125"/>
            <a:ext cx="3476282" cy="246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4487850" y="1305950"/>
            <a:ext cx="4344600" cy="32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44">
                <a:solidFill>
                  <a:schemeClr val="dk1"/>
                </a:solidFill>
              </a:rPr>
              <a:t>Radio Telemetry</a:t>
            </a:r>
            <a:endParaRPr b="1" sz="1344">
              <a:solidFill>
                <a:schemeClr val="dk1"/>
              </a:solidFill>
            </a:endParaRPr>
          </a:p>
          <a:p>
            <a:pPr indent="-313959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44"/>
              <a:buChar char="●"/>
            </a:pPr>
            <a:r>
              <a:rPr lang="en" sz="1344">
                <a:solidFill>
                  <a:schemeClr val="dk1"/>
                </a:solidFill>
              </a:rPr>
              <a:t>100 mW 433 Mhz .</a:t>
            </a:r>
            <a:br>
              <a:rPr lang="en" sz="1344">
                <a:solidFill>
                  <a:schemeClr val="dk1"/>
                </a:solidFill>
              </a:rPr>
            </a:br>
            <a:endParaRPr sz="1344">
              <a:solidFill>
                <a:schemeClr val="dk1"/>
              </a:solidFill>
            </a:endParaRPr>
          </a:p>
          <a:p>
            <a:pPr indent="-313959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4"/>
              <a:buChar char="●"/>
            </a:pPr>
            <a:r>
              <a:rPr lang="en" sz="1344">
                <a:solidFill>
                  <a:schemeClr val="dk1"/>
                </a:solidFill>
              </a:rPr>
              <a:t>Operates in ISM bands like</a:t>
            </a:r>
            <a:r>
              <a:rPr b="1" lang="en" sz="1344">
                <a:solidFill>
                  <a:schemeClr val="dk1"/>
                </a:solidFill>
              </a:rPr>
              <a:t>, 868 MHz, 915 MHz, 2.4 GHz</a:t>
            </a:r>
            <a:r>
              <a:rPr lang="en" sz="1344">
                <a:solidFill>
                  <a:schemeClr val="dk1"/>
                </a:solidFill>
              </a:rPr>
              <a:t>.</a:t>
            </a:r>
            <a:br>
              <a:rPr lang="en" sz="1344">
                <a:solidFill>
                  <a:schemeClr val="dk1"/>
                </a:solidFill>
              </a:rPr>
            </a:br>
            <a:endParaRPr sz="1344">
              <a:solidFill>
                <a:schemeClr val="dk1"/>
              </a:solidFill>
            </a:endParaRPr>
          </a:p>
          <a:p>
            <a:pPr indent="-313959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44"/>
              <a:buChar char="●"/>
            </a:pPr>
            <a:r>
              <a:rPr lang="en" sz="1344">
                <a:solidFill>
                  <a:schemeClr val="dk1"/>
                </a:solidFill>
              </a:rPr>
              <a:t>Transmission is </a:t>
            </a:r>
            <a:r>
              <a:rPr b="1" lang="en" sz="1344">
                <a:solidFill>
                  <a:schemeClr val="dk1"/>
                </a:solidFill>
              </a:rPr>
              <a:t>short-range and low duty-cycle</a:t>
            </a:r>
            <a:r>
              <a:rPr lang="en" sz="1344">
                <a:solidFill>
                  <a:schemeClr val="dk1"/>
                </a:solidFill>
              </a:rPr>
              <a:t>.</a:t>
            </a:r>
            <a:endParaRPr sz="1344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44">
                <a:solidFill>
                  <a:schemeClr val="dk1"/>
                </a:solidFill>
              </a:rPr>
              <a:t>Performs </a:t>
            </a:r>
            <a:r>
              <a:rPr b="1" lang="en" sz="1344">
                <a:solidFill>
                  <a:schemeClr val="dk1"/>
                </a:solidFill>
              </a:rPr>
              <a:t>highly reliably</a:t>
            </a:r>
            <a:r>
              <a:rPr lang="en" sz="1344">
                <a:solidFill>
                  <a:schemeClr val="dk1"/>
                </a:solidFill>
              </a:rPr>
              <a:t> even when tens of thousands of people are present.</a:t>
            </a:r>
            <a:br>
              <a:rPr lang="en" sz="1344">
                <a:solidFill>
                  <a:schemeClr val="dk1"/>
                </a:solidFill>
              </a:rPr>
            </a:br>
            <a:endParaRPr b="1" sz="1344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2400"/>
              </a:spcAft>
              <a:buNone/>
            </a:pPr>
            <a:r>
              <a:t/>
            </a:r>
            <a:endParaRPr b="1" sz="1200">
              <a:solidFill>
                <a:srgbClr val="0A0A0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18"/>
          <p:cNvSpPr txBox="1"/>
          <p:nvPr>
            <p:ph type="title"/>
          </p:nvPr>
        </p:nvSpPr>
        <p:spPr>
          <a:xfrm>
            <a:off x="4487850" y="582500"/>
            <a:ext cx="485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1F487C"/>
                </a:solidFill>
              </a:rPr>
              <a:t>Communication Module</a:t>
            </a:r>
            <a:endParaRPr b="1" sz="1900">
              <a:solidFill>
                <a:srgbClr val="1F487C"/>
              </a:solidFill>
            </a:endParaRPr>
          </a:p>
        </p:txBody>
      </p:sp>
      <p:pic>
        <p:nvPicPr>
          <p:cNvPr id="127" name="Google Shape;12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21288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8" name="Google Shape;128;p18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129" name="Google Shape;129;p1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Google Shape;130;p18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18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32" name="Google Shape;132;p18"/>
          <p:cNvCxnSpPr/>
          <p:nvPr/>
        </p:nvCxnSpPr>
        <p:spPr>
          <a:xfrm flipH="1" rot="10800000">
            <a:off x="157900" y="1196675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18"/>
          <p:cNvSpPr txBox="1"/>
          <p:nvPr>
            <p:ph idx="1" type="body"/>
          </p:nvPr>
        </p:nvSpPr>
        <p:spPr>
          <a:xfrm>
            <a:off x="353475" y="1305950"/>
            <a:ext cx="4021200" cy="3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58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Combines </a:t>
            </a:r>
            <a:r>
              <a:rPr b="1" lang="en">
                <a:solidFill>
                  <a:schemeClr val="dk1"/>
                </a:solidFill>
              </a:rPr>
              <a:t>headcount, motion, entropy, density</a:t>
            </a:r>
            <a:r>
              <a:rPr lang="en">
                <a:solidFill>
                  <a:schemeClr val="dk1"/>
                </a:solidFill>
              </a:rPr>
              <a:t> to estimate risk</a:t>
            </a:r>
            <a:br>
              <a:rPr b="1" lang="en">
                <a:solidFill>
                  <a:schemeClr val="dk1"/>
                </a:solidFill>
              </a:rPr>
            </a:br>
            <a:br>
              <a:rPr b="1" lang="en" sz="1318">
                <a:solidFill>
                  <a:schemeClr val="dk1"/>
                </a:solidFill>
              </a:rPr>
            </a:br>
            <a:r>
              <a:rPr b="1" lang="en" sz="1318">
                <a:solidFill>
                  <a:schemeClr val="dk1"/>
                </a:solidFill>
              </a:rPr>
              <a:t>Simple rule-based engine:</a:t>
            </a:r>
            <a:endParaRPr b="1" sz="1318">
              <a:solidFill>
                <a:schemeClr val="dk1"/>
              </a:solidFill>
            </a:endParaRPr>
          </a:p>
          <a:p>
            <a:pPr indent="-312341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19"/>
              <a:buChar char="●"/>
            </a:pPr>
            <a:r>
              <a:rPr lang="en" sz="1318">
                <a:solidFill>
                  <a:schemeClr val="dk1"/>
                </a:solidFill>
              </a:rPr>
              <a:t>High count + high motion → </a:t>
            </a:r>
            <a:r>
              <a:rPr b="1" lang="en" sz="1318">
                <a:solidFill>
                  <a:schemeClr val="dk1"/>
                </a:solidFill>
              </a:rPr>
              <a:t>HIGH RISK</a:t>
            </a:r>
            <a:br>
              <a:rPr b="1" lang="en" sz="1318">
                <a:solidFill>
                  <a:schemeClr val="dk1"/>
                </a:solidFill>
              </a:rPr>
            </a:br>
            <a:endParaRPr b="1" sz="1318">
              <a:solidFill>
                <a:schemeClr val="dk1"/>
              </a:solidFill>
            </a:endParaRPr>
          </a:p>
          <a:p>
            <a:pPr indent="-31234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19"/>
              <a:buChar char="●"/>
            </a:pPr>
            <a:r>
              <a:rPr lang="en" sz="1318">
                <a:solidFill>
                  <a:schemeClr val="dk1"/>
                </a:solidFill>
              </a:rPr>
              <a:t>High count only → </a:t>
            </a:r>
            <a:r>
              <a:rPr b="1" lang="en" sz="1318">
                <a:solidFill>
                  <a:schemeClr val="dk1"/>
                </a:solidFill>
              </a:rPr>
              <a:t>MEDIUM RISK</a:t>
            </a:r>
            <a:br>
              <a:rPr b="1" lang="en" sz="1318">
                <a:solidFill>
                  <a:schemeClr val="dk1"/>
                </a:solidFill>
              </a:rPr>
            </a:br>
            <a:endParaRPr b="1" sz="1318">
              <a:solidFill>
                <a:schemeClr val="dk1"/>
              </a:solidFill>
            </a:endParaRPr>
          </a:p>
          <a:p>
            <a:pPr indent="-312341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19"/>
              <a:buChar char="●"/>
            </a:pPr>
            <a:r>
              <a:rPr lang="en" sz="1318">
                <a:solidFill>
                  <a:schemeClr val="dk1"/>
                </a:solidFill>
              </a:rPr>
              <a:t>Small crowd or calm movement → </a:t>
            </a:r>
            <a:r>
              <a:rPr b="1" lang="en" sz="1318">
                <a:solidFill>
                  <a:schemeClr val="dk1"/>
                </a:solidFill>
              </a:rPr>
              <a:t>LOW RISK</a:t>
            </a:r>
            <a:endParaRPr b="1" sz="1318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358"/>
              <a:buNone/>
            </a:pPr>
            <a:r>
              <a:rPr lang="en" sz="1318">
                <a:solidFill>
                  <a:schemeClr val="dk1"/>
                </a:solidFill>
              </a:rPr>
              <a:t>Can be replaced by AI model later.</a:t>
            </a:r>
            <a:endParaRPr sz="1860">
              <a:solidFill>
                <a:schemeClr val="dk1"/>
              </a:solidFill>
            </a:endParaRPr>
          </a:p>
        </p:txBody>
      </p:sp>
      <p:sp>
        <p:nvSpPr>
          <p:cNvPr id="134" name="Google Shape;134;p18"/>
          <p:cNvSpPr txBox="1"/>
          <p:nvPr>
            <p:ph type="title"/>
          </p:nvPr>
        </p:nvSpPr>
        <p:spPr>
          <a:xfrm>
            <a:off x="464100" y="582500"/>
            <a:ext cx="3398100" cy="6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1F487C"/>
                </a:solidFill>
              </a:rPr>
              <a:t>Stampede Risk Calculation</a:t>
            </a:r>
            <a:endParaRPr b="1" sz="1900">
              <a:solidFill>
                <a:srgbClr val="1F487C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311700" y="193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1F487C"/>
                </a:solidFill>
              </a:rPr>
              <a:t>Dashboard (The "Interface")</a:t>
            </a:r>
            <a:endParaRPr b="1" sz="1900">
              <a:solidFill>
                <a:srgbClr val="1F487C"/>
              </a:solidFill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21288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19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142" name="Google Shape;142;p1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Google Shape;143;p19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9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45" name="Google Shape;145;p19"/>
          <p:cNvCxnSpPr/>
          <p:nvPr/>
        </p:nvCxnSpPr>
        <p:spPr>
          <a:xfrm flipH="1" rot="10800000">
            <a:off x="157900" y="603425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19"/>
          <p:cNvSpPr txBox="1"/>
          <p:nvPr/>
        </p:nvSpPr>
        <p:spPr>
          <a:xfrm>
            <a:off x="1894450" y="4608150"/>
            <a:ext cx="52686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Falcon_dashboard.py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47" name="Google Shape;14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087" y="759012"/>
            <a:ext cx="7603814" cy="390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>
            <p:ph type="title"/>
          </p:nvPr>
        </p:nvSpPr>
        <p:spPr>
          <a:xfrm>
            <a:off x="311700" y="193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1F487C"/>
                </a:solidFill>
              </a:rPr>
              <a:t>Autonomous Aerial Platform </a:t>
            </a:r>
            <a:endParaRPr b="1" sz="1900">
              <a:solidFill>
                <a:srgbClr val="1F487C"/>
              </a:solidFill>
            </a:endParaRPr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21288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" name="Google Shape;154;p20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155" name="Google Shape;155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Google Shape;156;p20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20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58" name="Google Shape;158;p20"/>
          <p:cNvCxnSpPr/>
          <p:nvPr/>
        </p:nvCxnSpPr>
        <p:spPr>
          <a:xfrm flipH="1" rot="10800000">
            <a:off x="157900" y="682325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0"/>
          <p:cNvSpPr txBox="1"/>
          <p:nvPr/>
        </p:nvSpPr>
        <p:spPr>
          <a:xfrm>
            <a:off x="203200" y="961300"/>
            <a:ext cx="4878300" cy="3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1. Drone Configuration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Propulsion:</a:t>
            </a:r>
            <a:r>
              <a:rPr lang="en" sz="1200">
                <a:solidFill>
                  <a:schemeClr val="dk1"/>
                </a:solidFill>
              </a:rPr>
              <a:t> 2212 920KV Motors | 30A ESCs | </a:t>
            </a:r>
            <a:r>
              <a:rPr b="1" lang="en" sz="1200">
                <a:solidFill>
                  <a:schemeClr val="dk1"/>
                </a:solidFill>
              </a:rPr>
              <a:t>2:1 Thrust/Weight Ratio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Avionics:</a:t>
            </a:r>
            <a:r>
              <a:rPr lang="en" sz="1200">
                <a:solidFill>
                  <a:schemeClr val="dk1"/>
                </a:solidFill>
              </a:rPr>
              <a:t> Pixhawk 2.4.8 with Redundant IMU/GPS.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Payload:</a:t>
            </a:r>
            <a:r>
              <a:rPr lang="en" sz="1200">
                <a:solidFill>
                  <a:schemeClr val="dk1"/>
                </a:solidFill>
              </a:rPr>
              <a:t> 1.2kg AUW (Includes Jetson Nano + Battery).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2. Optics &amp; Coverage (at 5m Altitude)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Sensor:</a:t>
            </a:r>
            <a:r>
              <a:rPr lang="en" sz="1200">
                <a:solidFill>
                  <a:schemeClr val="dk1"/>
                </a:solidFill>
              </a:rPr>
              <a:t> </a:t>
            </a:r>
            <a:r>
              <a:rPr b="1" lang="en" sz="1200">
                <a:solidFill>
                  <a:schemeClr val="dk1"/>
                </a:solidFill>
              </a:rPr>
              <a:t>Raspberry Pi NoIR Camera</a:t>
            </a:r>
            <a:r>
              <a:rPr lang="en" sz="1200">
                <a:solidFill>
                  <a:schemeClr val="dk1"/>
                </a:solidFill>
              </a:rPr>
              <a:t> (Night-Vision Enabled).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Footprint:</a:t>
            </a:r>
            <a:r>
              <a:rPr lang="en" sz="12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chemeClr val="dk1"/>
                </a:solidFill>
              </a:rPr>
              <a:t>6.05 m × 4.55 m = 27.53 m²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3. Crowd Density Thresholds (27.5 m²</a:t>
            </a:r>
            <a:r>
              <a:rPr b="1" lang="en" sz="1200">
                <a:solidFill>
                  <a:schemeClr val="dk1"/>
                </a:solidFill>
              </a:rPr>
              <a:t>)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Normal:</a:t>
            </a:r>
            <a:r>
              <a:rPr lang="en" sz="1200">
                <a:solidFill>
                  <a:schemeClr val="dk1"/>
                </a:solidFill>
              </a:rPr>
              <a:t> &lt; 55 heads (Safe).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Warning:</a:t>
            </a:r>
            <a:r>
              <a:rPr lang="en" sz="1200">
                <a:solidFill>
                  <a:schemeClr val="dk1"/>
                </a:solidFill>
              </a:rPr>
              <a:t> 55 – 110 heads (Monitor).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CRITICAL:</a:t>
            </a:r>
            <a:r>
              <a:rPr lang="en" sz="1200">
                <a:solidFill>
                  <a:schemeClr val="dk1"/>
                </a:solidFill>
              </a:rPr>
              <a:t> &gt; 110 heads </a:t>
            </a:r>
            <a:r>
              <a:rPr b="1" lang="en" sz="1200">
                <a:solidFill>
                  <a:schemeClr val="dk1"/>
                </a:solidFill>
              </a:rPr>
              <a:t>Auto-Alert Trigger.</a:t>
            </a:r>
            <a:endParaRPr b="1" sz="1200">
              <a:solidFill>
                <a:schemeClr val="dk1"/>
              </a:solidFill>
            </a:endParaRPr>
          </a:p>
        </p:txBody>
      </p:sp>
      <p:pic>
        <p:nvPicPr>
          <p:cNvPr id="160" name="Google Shape;16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7260" y="734000"/>
            <a:ext cx="4151340" cy="378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type="title"/>
          </p:nvPr>
        </p:nvSpPr>
        <p:spPr>
          <a:xfrm>
            <a:off x="311700" y="174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00">
                <a:solidFill>
                  <a:srgbClr val="1F487C"/>
                </a:solidFill>
              </a:rPr>
              <a:t>Power Management &amp; Safety Architecture</a:t>
            </a:r>
            <a:endParaRPr b="1" sz="1900">
              <a:solidFill>
                <a:srgbClr val="1F487C"/>
              </a:solidFill>
            </a:endParaRPr>
          </a:p>
        </p:txBody>
      </p:sp>
      <p:sp>
        <p:nvSpPr>
          <p:cNvPr id="166" name="Google Shape;166;p21"/>
          <p:cNvSpPr txBox="1"/>
          <p:nvPr>
            <p:ph idx="1" type="body"/>
          </p:nvPr>
        </p:nvSpPr>
        <p:spPr>
          <a:xfrm>
            <a:off x="311700" y="815100"/>
            <a:ext cx="8520600" cy="40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1. Dual-Rail Power Architecture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r>
              <a:rPr b="1" lang="en">
                <a:solidFill>
                  <a:schemeClr val="dk1"/>
                </a:solidFill>
              </a:rPr>
              <a:t>Physically Isolated Power Rails.</a:t>
            </a:r>
            <a:endParaRPr b="1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>
                <a:solidFill>
                  <a:schemeClr val="dk1"/>
                </a:solidFill>
              </a:rPr>
              <a:t>Primary Loop (Propulsion):</a:t>
            </a:r>
            <a:r>
              <a:rPr lang="en">
                <a:solidFill>
                  <a:schemeClr val="dk1"/>
                </a:solidFill>
              </a:rPr>
              <a:t> Direct high-current line to ESCs/Motors.</a:t>
            </a:r>
            <a:endParaRPr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b="1" lang="en">
                <a:solidFill>
                  <a:schemeClr val="dk1"/>
                </a:solidFill>
              </a:rPr>
              <a:t>Secondary Loop(Compute):</a:t>
            </a:r>
            <a:r>
              <a:rPr lang="en">
                <a:solidFill>
                  <a:schemeClr val="dk1"/>
                </a:solidFill>
              </a:rPr>
              <a:t> Separate battery (7.4V) + XL4015 DC-DC Buck Converter Module (4A/5V)for the Jetson Nano.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2. Battery &amp; Endurance Profile</a:t>
            </a:r>
            <a:endParaRPr b="1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>
                <a:solidFill>
                  <a:schemeClr val="dk1"/>
                </a:solidFill>
              </a:rPr>
              <a:t>Source:</a:t>
            </a:r>
            <a:r>
              <a:rPr lang="en">
                <a:solidFill>
                  <a:schemeClr val="dk1"/>
                </a:solidFill>
              </a:rPr>
              <a:t> 3S 6800mAh LiPo (40C High-Discharge).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>
                <a:solidFill>
                  <a:schemeClr val="dk1"/>
                </a:solidFill>
              </a:rPr>
              <a:t>Endurance: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b="1" lang="en">
                <a:solidFill>
                  <a:schemeClr val="dk1"/>
                </a:solidFill>
              </a:rPr>
              <a:t>~18-22 Minutes</a:t>
            </a:r>
            <a:r>
              <a:rPr lang="en">
                <a:solidFill>
                  <a:schemeClr val="dk1"/>
                </a:solidFill>
              </a:rPr>
              <a:t> continuous flight time with full AI load (10W).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>
                <a:solidFill>
                  <a:schemeClr val="dk1"/>
                </a:solidFill>
              </a:rPr>
              <a:t>Payload Optimization:</a:t>
            </a:r>
            <a:r>
              <a:rPr lang="en">
                <a:solidFill>
                  <a:schemeClr val="dk1"/>
                </a:solidFill>
              </a:rPr>
              <a:t> System tuned for 1.7kg AUW (All-Up Weight) with a 2:1 thrust-to-weight ratio.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3. Active Safety Failsafes</a:t>
            </a:r>
            <a:endParaRPr b="1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>
                <a:solidFill>
                  <a:schemeClr val="dk1"/>
                </a:solidFill>
              </a:rPr>
              <a:t>Voltage Monitoring:</a:t>
            </a:r>
            <a:r>
              <a:rPr lang="en">
                <a:solidFill>
                  <a:schemeClr val="dk1"/>
                </a:solidFill>
              </a:rPr>
              <a:t> Auto-RTL (Return-to-Launch) triggers if voltage drops below 10V (3.7V/cell).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80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21"/>
          <p:cNvCxnSpPr/>
          <p:nvPr/>
        </p:nvCxnSpPr>
        <p:spPr>
          <a:xfrm flipH="1" rot="10800000">
            <a:off x="157900" y="682325"/>
            <a:ext cx="8741700" cy="1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68" name="Google Shape;16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8174" y="-21288"/>
            <a:ext cx="1320425" cy="56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" name="Google Shape;169;p21"/>
          <p:cNvGrpSpPr/>
          <p:nvPr/>
        </p:nvGrpSpPr>
        <p:grpSpPr>
          <a:xfrm>
            <a:off x="0" y="4955543"/>
            <a:ext cx="9144000" cy="187638"/>
            <a:chOff x="0" y="6492875"/>
            <a:chExt cx="12192000" cy="365125"/>
          </a:xfrm>
        </p:grpSpPr>
        <p:pic>
          <p:nvPicPr>
            <p:cNvPr id="170" name="Google Shape;170;p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0" y="6515100"/>
              <a:ext cx="12191997" cy="342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1" name="Google Shape;171;p21"/>
            <p:cNvSpPr/>
            <p:nvPr/>
          </p:nvSpPr>
          <p:spPr>
            <a:xfrm>
              <a:off x="0" y="6492875"/>
              <a:ext cx="12192000" cy="365125"/>
            </a:xfrm>
            <a:custGeom>
              <a:rect b="b" l="l" r="r" t="t"/>
              <a:pathLst>
                <a:path extrusionOk="0" h="365125" w="12192000">
                  <a:moveTo>
                    <a:pt x="12192000" y="0"/>
                  </a:moveTo>
                  <a:lnTo>
                    <a:pt x="0" y="0"/>
                  </a:lnTo>
                  <a:lnTo>
                    <a:pt x="0" y="365125"/>
                  </a:lnTo>
                  <a:lnTo>
                    <a:pt x="12192000" y="36512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006FC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" name="Google Shape;172;p21"/>
          <p:cNvSpPr txBox="1"/>
          <p:nvPr/>
        </p:nvSpPr>
        <p:spPr>
          <a:xfrm>
            <a:off x="2311200" y="4881875"/>
            <a:ext cx="4521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Edge-AI Drone for Proactive Stampede Prevention | Team FALCON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